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25"/>
  </p:notesMasterIdLst>
  <p:sldIdLst>
    <p:sldId id="469" r:id="rId2"/>
    <p:sldId id="422" r:id="rId3"/>
    <p:sldId id="456" r:id="rId4"/>
    <p:sldId id="459" r:id="rId5"/>
    <p:sldId id="460" r:id="rId6"/>
    <p:sldId id="465" r:id="rId7"/>
    <p:sldId id="450" r:id="rId8"/>
    <p:sldId id="451" r:id="rId9"/>
    <p:sldId id="452" r:id="rId10"/>
    <p:sldId id="454" r:id="rId11"/>
    <p:sldId id="453" r:id="rId12"/>
    <p:sldId id="455" r:id="rId13"/>
    <p:sldId id="464" r:id="rId14"/>
    <p:sldId id="466" r:id="rId15"/>
    <p:sldId id="471" r:id="rId16"/>
    <p:sldId id="446" r:id="rId17"/>
    <p:sldId id="468" r:id="rId18"/>
    <p:sldId id="462" r:id="rId19"/>
    <p:sldId id="467" r:id="rId20"/>
    <p:sldId id="448" r:id="rId21"/>
    <p:sldId id="461" r:id="rId22"/>
    <p:sldId id="449" r:id="rId23"/>
    <p:sldId id="470" r:id="rId24"/>
  </p:sldIdLst>
  <p:sldSz cx="6858000" cy="51435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TXihei" panose="020B0604020202020204" charset="-122"/>
      <p:regular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宋体" panose="02010600030101010101" pitchFamily="2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STXihei" panose="020B0604020202020204" charset="-122"/>
      <p:regular r:id="rId30"/>
    </p:embeddedFont>
  </p:embeddedFontLst>
  <p:custDataLst>
    <p:tags r:id="rId36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80D1F"/>
    <a:srgbClr val="ED7D31"/>
    <a:srgbClr val="404040"/>
    <a:srgbClr val="8FDD91"/>
    <a:srgbClr val="E5472E"/>
    <a:srgbClr val="F8A90C"/>
    <a:srgbClr val="7F7F7F"/>
    <a:srgbClr val="232227"/>
    <a:srgbClr val="2D3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 autoAdjust="0"/>
    <p:restoredTop sz="95556" autoAdjust="0"/>
  </p:normalViewPr>
  <p:slideViewPr>
    <p:cSldViewPr snapToGrid="0">
      <p:cViewPr varScale="1">
        <p:scale>
          <a:sx n="106" d="100"/>
          <a:sy n="106" d="100"/>
        </p:scale>
        <p:origin x="1325" y="77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1AB069-EB33-4CCE-83D6-9FBA6297D64E}" type="datetimeFigureOut">
              <a:rPr lang="zh-CN" altLang="en-US"/>
              <a:pPr>
                <a:defRPr/>
              </a:pPr>
              <a:t>2023/3/19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fld id="{7723AF76-9B06-420D-9ABC-C9B7F11ED1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48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C8CD3-CF7D-4219-A9EC-451AD267BD6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3AF76-9B06-420D-9ABC-C9B7F11ED18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7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2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0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098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380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8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2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3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r="52770"/>
          <a:stretch/>
        </p:blipFill>
        <p:spPr>
          <a:xfrm>
            <a:off x="0" y="708407"/>
            <a:ext cx="2997200" cy="4842551"/>
          </a:xfrm>
          <a:prstGeom prst="rect">
            <a:avLst/>
          </a:prstGeom>
        </p:spPr>
      </p:pic>
      <p:sp>
        <p:nvSpPr>
          <p:cNvPr id="2" name="原创设计师QQ598969553      _6"/>
          <p:cNvSpPr>
            <a:spLocks noChangeArrowheads="1"/>
          </p:cNvSpPr>
          <p:nvPr/>
        </p:nvSpPr>
        <p:spPr bwMode="auto">
          <a:xfrm>
            <a:off x="2618186" y="2757608"/>
            <a:ext cx="30253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ФГУП ПСЗ</a:t>
            </a:r>
          </a:p>
          <a:p>
            <a:pPr>
              <a:buFont typeface="Arial" charset="0"/>
              <a:buNone/>
            </a:pPr>
            <a:r>
              <a:rPr lang="ru-RU" altLang="zh-CN" sz="900" dirty="0" err="1">
                <a:solidFill>
                  <a:srgbClr val="53585E"/>
                </a:solidFill>
                <a:latin typeface="+mj-lt"/>
                <a:cs typeface="Arial" charset="0"/>
              </a:rPr>
              <a:t>Бажин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А.Ю., </a:t>
            </a:r>
            <a:r>
              <a:rPr lang="ru-RU" altLang="zh-CN" sz="1000" dirty="0">
                <a:solidFill>
                  <a:srgbClr val="53585E"/>
                </a:solidFill>
                <a:latin typeface="+mj-lt"/>
                <a:cs typeface="Arial" charset="0"/>
              </a:rPr>
              <a:t>Ванюшкин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В.И., Шкерина О.П.</a:t>
            </a:r>
            <a:endParaRPr lang="zh-CN" altLang="en-US" sz="9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3" name="原创设计师QQ598969553      _12"/>
          <p:cNvSpPr>
            <a:spLocks noChangeArrowheads="1"/>
          </p:cNvSpPr>
          <p:nvPr/>
        </p:nvSpPr>
        <p:spPr bwMode="auto">
          <a:xfrm>
            <a:off x="2618186" y="1754829"/>
            <a:ext cx="34448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СИСТЕМА УПРАВЛЕНИЯ</a:t>
            </a:r>
            <a:b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</a:br>
            <a:r>
              <a:rPr lang="ru-RU" altLang="zh-CN" sz="2700" b="1" dirty="0" smtClean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ПРОИЗВОДСТВА</a:t>
            </a:r>
            <a:endParaRPr lang="ru-RU" altLang="zh-CN" sz="1200" b="1" dirty="0">
              <a:solidFill>
                <a:schemeClr val="accent1"/>
              </a:solidFill>
              <a:latin typeface="+mj-lt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27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/>
          <p:nvPr/>
        </p:nvPicPr>
        <p:blipFill rotWithShape="1">
          <a:blip r:embed="rId2"/>
          <a:srcRect t="12080" r="33731" b="50124"/>
          <a:stretch/>
        </p:blipFill>
        <p:spPr bwMode="auto">
          <a:xfrm>
            <a:off x="1231359" y="1367256"/>
            <a:ext cx="4235450" cy="1358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10</a:t>
            </a:fld>
            <a:endParaRPr lang="zh-CN" altLang="en-US">
              <a:latin typeface="+mj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455846"/>
            <a:ext cx="42554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893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463152" y="565303"/>
            <a:ext cx="142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Утверждение плана производства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414925" y="1378141"/>
            <a:ext cx="1889108" cy="639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Рисунок 25"/>
          <p:cNvPicPr/>
          <p:nvPr/>
        </p:nvPicPr>
        <p:blipFill rotWithShape="1">
          <a:blip r:embed="rId3"/>
          <a:srcRect l="70558" t="69236" r="-727" b="7131"/>
          <a:stretch/>
        </p:blipFill>
        <p:spPr bwMode="auto">
          <a:xfrm>
            <a:off x="307848" y="3015995"/>
            <a:ext cx="2529205" cy="1114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Рисунок 26"/>
          <p:cNvPicPr/>
          <p:nvPr/>
        </p:nvPicPr>
        <p:blipFill rotWithShape="1">
          <a:blip r:embed="rId4"/>
          <a:srcRect l="69415" t="56988" r="1039" b="24877"/>
          <a:stretch/>
        </p:blipFill>
        <p:spPr bwMode="auto">
          <a:xfrm>
            <a:off x="3674124" y="3114420"/>
            <a:ext cx="2941955" cy="101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703" y="289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3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11</a:t>
            </a:fld>
            <a:endParaRPr lang="zh-CN" altLang="en-US">
              <a:latin typeface="+mj-lt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398247"/>
            <a:ext cx="42453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31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742552" y="507703"/>
            <a:ext cx="16826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Информирование о выходе станка из строя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2767" y="3628592"/>
            <a:ext cx="36154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При выходе оборудования из строя заказы, выполняющиеся на нём, автоматически перераспределяются на схожие по типу станки</a:t>
            </a:r>
            <a:endParaRPr lang="ru-RU" dirty="0"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196" y="231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Рисунок 24"/>
          <p:cNvPicPr/>
          <p:nvPr/>
        </p:nvPicPr>
        <p:blipFill rotWithShape="1">
          <a:blip r:embed="rId2"/>
          <a:srcRect l="68505" t="12525" b="5190"/>
          <a:stretch/>
        </p:blipFill>
        <p:spPr bwMode="auto">
          <a:xfrm>
            <a:off x="119664" y="1044067"/>
            <a:ext cx="2012522" cy="2957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/>
          <p:cNvPicPr/>
          <p:nvPr/>
        </p:nvPicPr>
        <p:blipFill rotWithShape="1">
          <a:blip r:embed="rId3"/>
          <a:srcRect l="70776" t="73802" b="6733"/>
          <a:stretch/>
        </p:blipFill>
        <p:spPr bwMode="auto">
          <a:xfrm>
            <a:off x="2262767" y="1200200"/>
            <a:ext cx="2770743" cy="1059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Рисунок 26"/>
          <p:cNvPicPr/>
          <p:nvPr/>
        </p:nvPicPr>
        <p:blipFill rotWithShape="1">
          <a:blip r:embed="rId4"/>
          <a:srcRect b="13062"/>
          <a:stretch/>
        </p:blipFill>
        <p:spPr bwMode="auto">
          <a:xfrm>
            <a:off x="2232384" y="2407682"/>
            <a:ext cx="3209861" cy="99061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49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448646"/>
            <a:ext cx="42707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2821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227844" y="558103"/>
            <a:ext cx="1647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Автоматическое распределение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r>
              <a:rPr lang="ru-RU" altLang="zh-CN" dirty="0" smtClean="0">
                <a:latin typeface="+mj-lt"/>
              </a:rPr>
              <a:t>11</a:t>
            </a:r>
            <a:endParaRPr lang="zh-CN" alt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276" y="3445800"/>
            <a:ext cx="64415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При автоматическом распределении заказов происходит анализ приоритета этих заявок, на основе которого они распределяются по станкам</a:t>
            </a:r>
            <a:endParaRPr lang="ru-RU" dirty="0"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610" y="2821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Рисунок 26"/>
          <p:cNvPicPr/>
          <p:nvPr/>
        </p:nvPicPr>
        <p:blipFill rotWithShape="1">
          <a:blip r:embed="rId2"/>
          <a:srcRect t="12080" r="33731" b="50124"/>
          <a:stretch/>
        </p:blipFill>
        <p:spPr bwMode="auto">
          <a:xfrm>
            <a:off x="276276" y="1438504"/>
            <a:ext cx="5657120" cy="1815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Овал 27"/>
          <p:cNvSpPr/>
          <p:nvPr/>
        </p:nvSpPr>
        <p:spPr>
          <a:xfrm>
            <a:off x="2938377" y="1538112"/>
            <a:ext cx="2656466" cy="6390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7"/>
            <a:ext cx="423221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680450" y="608503"/>
            <a:ext cx="1647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Инициирование процесса ремонта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r>
              <a:rPr lang="ru-RU" altLang="zh-CN" dirty="0" smtClean="0">
                <a:latin typeface="+mj-lt"/>
              </a:rPr>
              <a:t>12</a:t>
            </a:r>
            <a:endParaRPr lang="zh-CN" altLang="en-US" dirty="0">
              <a:latin typeface="+mj-lt"/>
            </a:endParaRPr>
          </a:p>
        </p:txBody>
      </p:sp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Рисунок 27"/>
          <p:cNvPicPr/>
          <p:nvPr/>
        </p:nvPicPr>
        <p:blipFill rotWithShape="1">
          <a:blip r:embed="rId2"/>
          <a:srcRect l="70776" t="73802" b="6733"/>
          <a:stretch/>
        </p:blipFill>
        <p:spPr bwMode="auto">
          <a:xfrm>
            <a:off x="4019074" y="1847088"/>
            <a:ext cx="2770743" cy="1059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/>
          <p:cNvPicPr/>
          <p:nvPr/>
        </p:nvPicPr>
        <p:blipFill rotWithShape="1">
          <a:blip r:embed="rId3"/>
          <a:srcRect l="35670" t="12331" r="15295" b="4806"/>
          <a:stretch/>
        </p:blipFill>
        <p:spPr bwMode="auto">
          <a:xfrm>
            <a:off x="303501" y="1100946"/>
            <a:ext cx="3458950" cy="3294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747312" y="2481072"/>
            <a:ext cx="919612" cy="292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388160" y="1847088"/>
            <a:ext cx="1818592" cy="1749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3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14</a:t>
            </a:fld>
            <a:endParaRPr lang="zh-CN" altLang="en-US">
              <a:latin typeface="+mj-lt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6"/>
            <a:ext cx="42118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826411" y="657633"/>
            <a:ext cx="2275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суммарного времени выполнения заказа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12080" r="60980" b="5259"/>
          <a:stretch/>
        </p:blipFill>
        <p:spPr>
          <a:xfrm>
            <a:off x="143572" y="1063676"/>
            <a:ext cx="3047387" cy="363127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56626" y="4271450"/>
            <a:ext cx="1373160" cy="511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321148" y="1308662"/>
            <a:ext cx="30446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Расчет времени на отдельные операции и вывод суммарного времени выполнения заказа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4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15</a:t>
            </a:fld>
            <a:endParaRPr lang="zh-CN" altLang="en-US">
              <a:latin typeface="+mj-lt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56626" y="499046"/>
            <a:ext cx="421189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0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  <a:latin typeface="+mj-lt"/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02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74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66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272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78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3207118" y="649786"/>
            <a:ext cx="2586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Установка электронной почты и регистрация нового пользователя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84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1690" y="3325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496" y="3325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12020" r="52475" b="4801"/>
          <a:stretch/>
        </p:blipFill>
        <p:spPr>
          <a:xfrm>
            <a:off x="226930" y="1142229"/>
            <a:ext cx="2750285" cy="270764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34458" t="25720" r="33008" b="17233"/>
          <a:stretch/>
        </p:blipFill>
        <p:spPr>
          <a:xfrm>
            <a:off x="3516787" y="1234440"/>
            <a:ext cx="2701364" cy="26644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5740" y="4137660"/>
            <a:ext cx="5806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Возможность изменить (задать) электронную почту для отправки уведомлений и регистрация нового пользователя в системе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11FAEB-49F7-4FEF-8440-97107299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82" y="2103971"/>
            <a:ext cx="2464626" cy="24646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C07951E-BAEF-4AD1-870A-FACC1BE0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4" y="153622"/>
            <a:ext cx="4757996" cy="1874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F63DCD-4097-499D-BA92-0AAE58C7406E}"/>
              </a:ext>
            </a:extLst>
          </p:cNvPr>
          <p:cNvSpPr txBox="1"/>
          <p:nvPr/>
        </p:nvSpPr>
        <p:spPr>
          <a:xfrm>
            <a:off x="513860" y="1295963"/>
            <a:ext cx="1159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Пользователи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911BF-1384-45E1-9A46-042E21F9CB45}"/>
              </a:ext>
            </a:extLst>
          </p:cNvPr>
          <p:cNvSpPr txBox="1"/>
          <p:nvPr/>
        </p:nvSpPr>
        <p:spPr>
          <a:xfrm>
            <a:off x="2800814" y="1135080"/>
            <a:ext cx="1088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Балансировка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3068D-E890-471B-BF41-CA397EBFA3B2}"/>
              </a:ext>
            </a:extLst>
          </p:cNvPr>
          <p:cNvSpPr txBox="1"/>
          <p:nvPr/>
        </p:nvSpPr>
        <p:spPr>
          <a:xfrm>
            <a:off x="3783708" y="536629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2BE9C-5505-42FB-964E-2B0274F3FB43}"/>
              </a:ext>
            </a:extLst>
          </p:cNvPr>
          <p:cNvSpPr txBox="1"/>
          <p:nvPr/>
        </p:nvSpPr>
        <p:spPr>
          <a:xfrm>
            <a:off x="4703340" y="1135080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База данных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C42847-D13C-40CF-AA1A-88C0E45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16</a:t>
            </a:fld>
            <a:endParaRPr lang="zh-CN" altLang="en-US" dirty="0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3C51048-8123-46F4-8CB5-AF8F52989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95" y="2853679"/>
            <a:ext cx="1725216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POSTGRESQL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eaLnBrk="1" hangingPunct="1"/>
            <a:r>
              <a:rPr lang="ru-RU" altLang="zh-CN" sz="1000" dirty="0">
                <a:solidFill>
                  <a:srgbClr val="5B9BD5"/>
                </a:solidFill>
                <a:latin typeface="+mj-lt"/>
              </a:rPr>
              <a:t>СУБД</a:t>
            </a:r>
            <a:endParaRPr lang="en-US" altLang="zh-CN" sz="1000" dirty="0">
              <a:solidFill>
                <a:srgbClr val="5B9BD5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C38F8FB1-5F9D-4F87-AD58-2CBE6A90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36" y="2853679"/>
            <a:ext cx="173474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ANGULAR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rgbClr val="5B9BD5"/>
                </a:solidFill>
                <a:latin typeface="+mj-lt"/>
              </a:rPr>
              <a:t>frontend</a:t>
            </a: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FFCB6CD1-64BC-46F5-8C30-F4A1F8916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6" y="4644295"/>
            <a:ext cx="1734740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ASP.NET</a:t>
            </a:r>
            <a:endParaRPr lang="ru-RU" altLang="zh-CN" sz="1000" b="1" dirty="0">
              <a:solidFill>
                <a:schemeClr val="accent1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chemeClr val="accent1"/>
                </a:solidFill>
                <a:latin typeface="+mj-lt"/>
              </a:rPr>
              <a:t>backend</a:t>
            </a:r>
          </a:p>
        </p:txBody>
      </p:sp>
      <p:sp>
        <p:nvSpPr>
          <p:cNvPr id="10" name="原创设计师QQ598969553      _8">
            <a:extLst>
              <a:ext uri="{FF2B5EF4-FFF2-40B4-BE49-F238E27FC236}">
                <a16:creationId xmlns:a16="http://schemas.microsoft.com/office/drawing/2014/main" id="{BCE956E5-832F-4530-B5C7-4A2A8D4D1994}"/>
              </a:ext>
            </a:extLst>
          </p:cNvPr>
          <p:cNvSpPr>
            <a:spLocks noChangeAspect="1"/>
          </p:cNvSpPr>
          <p:nvPr/>
        </p:nvSpPr>
        <p:spPr bwMode="auto">
          <a:xfrm>
            <a:off x="2459955" y="2842265"/>
            <a:ext cx="431237" cy="379109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</a:endParaRPr>
          </a:p>
        </p:txBody>
      </p:sp>
      <p:sp>
        <p:nvSpPr>
          <p:cNvPr id="11" name="原创设计师QQ598969553      _9">
            <a:extLst>
              <a:ext uri="{FF2B5EF4-FFF2-40B4-BE49-F238E27FC236}">
                <a16:creationId xmlns:a16="http://schemas.microsoft.com/office/drawing/2014/main" id="{CB5AC647-5F10-40DD-B124-D6853196EA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06143" y="3823827"/>
            <a:ext cx="406690" cy="390963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</a:endParaRPr>
          </a:p>
        </p:txBody>
      </p:sp>
      <p:grpSp>
        <p:nvGrpSpPr>
          <p:cNvPr id="24" name="原创设计师QQ598969553      _11">
            <a:extLst>
              <a:ext uri="{FF2B5EF4-FFF2-40B4-BE49-F238E27FC236}">
                <a16:creationId xmlns:a16="http://schemas.microsoft.com/office/drawing/2014/main" id="{EBA38A46-96BB-4CAD-9571-96F06238C595}"/>
              </a:ext>
            </a:extLst>
          </p:cNvPr>
          <p:cNvGrpSpPr>
            <a:grpSpLocks noChangeAspect="1"/>
          </p:cNvGrpSpPr>
          <p:nvPr/>
        </p:nvGrpSpPr>
        <p:grpSpPr>
          <a:xfrm>
            <a:off x="3750443" y="2800334"/>
            <a:ext cx="465659" cy="462969"/>
            <a:chOff x="6559551" y="1588"/>
            <a:chExt cx="274637" cy="273050"/>
          </a:xfrm>
          <a:solidFill>
            <a:schemeClr val="bg1"/>
          </a:solidFill>
        </p:grpSpPr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4C0CA283-6BC7-4827-8C2B-AB05D5A9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45F62C60-569C-408A-A367-595D4E0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9C69BA7F-4026-49A3-900F-787C84A19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endParaRPr>
            </a:p>
          </p:txBody>
        </p:sp>
      </p:grpSp>
      <p:sp>
        <p:nvSpPr>
          <p:cNvPr id="28" name="原创设计师QQ598969553      _1">
            <a:extLst>
              <a:ext uri="{FF2B5EF4-FFF2-40B4-BE49-F238E27FC236}">
                <a16:creationId xmlns:a16="http://schemas.microsoft.com/office/drawing/2014/main" id="{890846B4-EACF-4EE9-ADB7-FD76FCCA5E55}"/>
              </a:ext>
            </a:extLst>
          </p:cNvPr>
          <p:cNvSpPr/>
          <p:nvPr/>
        </p:nvSpPr>
        <p:spPr bwMode="auto">
          <a:xfrm>
            <a:off x="2" y="-102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29" name="原创设计师QQ598969553      _2">
            <a:extLst>
              <a:ext uri="{FF2B5EF4-FFF2-40B4-BE49-F238E27FC236}">
                <a16:creationId xmlns:a16="http://schemas.microsoft.com/office/drawing/2014/main" id="{BD3AF4EB-7BA4-4782-8671-563DAFC5CB68}"/>
              </a:ext>
            </a:extLst>
          </p:cNvPr>
          <p:cNvSpPr>
            <a:spLocks/>
          </p:cNvSpPr>
          <p:nvPr/>
        </p:nvSpPr>
        <p:spPr bwMode="auto">
          <a:xfrm>
            <a:off x="75011" y="1587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D9ED51A0-1D32-4067-A021-A81A67C0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36171"/>
            <a:ext cx="1335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АРХИТЕКТУРА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77737-3AB0-4F2A-A82F-0ADBECB43A5D}"/>
              </a:ext>
            </a:extLst>
          </p:cNvPr>
          <p:cNvSpPr txBox="1"/>
          <p:nvPr/>
        </p:nvSpPr>
        <p:spPr>
          <a:xfrm>
            <a:off x="3783708" y="1195806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FE1FB-F749-4E73-B501-5BD66DEAEFDB}"/>
              </a:ext>
            </a:extLst>
          </p:cNvPr>
          <p:cNvSpPr txBox="1"/>
          <p:nvPr/>
        </p:nvSpPr>
        <p:spPr>
          <a:xfrm>
            <a:off x="3783708" y="1844448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8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17</a:t>
            </a:fld>
            <a:endParaRPr lang="zh-CN" altLang="en-US">
              <a:latin typeface="+mj-lt"/>
            </a:endParaRPr>
          </a:p>
        </p:txBody>
      </p:sp>
      <p:sp>
        <p:nvSpPr>
          <p:cNvPr id="15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796825" y="31655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6" name="原创设计师QQ598969553      _1"/>
          <p:cNvSpPr/>
          <p:nvPr/>
        </p:nvSpPr>
        <p:spPr bwMode="auto">
          <a:xfrm>
            <a:off x="2" y="-773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7" name="原创设计师QQ598969553      _2"/>
          <p:cNvSpPr>
            <a:spLocks/>
          </p:cNvSpPr>
          <p:nvPr/>
        </p:nvSpPr>
        <p:spPr bwMode="auto">
          <a:xfrm>
            <a:off x="75011" y="16133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8" name="原创设计师QQ598969553      _5"/>
          <p:cNvSpPr>
            <a:spLocks noChangeArrowheads="1"/>
          </p:cNvSpPr>
          <p:nvPr/>
        </p:nvSpPr>
        <p:spPr bwMode="auto">
          <a:xfrm>
            <a:off x="338138" y="138711"/>
            <a:ext cx="1635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ПРЕИМУЩЕСТВА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9" name="原创设计师QQ598969553      _6"/>
          <p:cNvSpPr>
            <a:spLocks noChangeArrowheads="1"/>
          </p:cNvSpPr>
          <p:nvPr/>
        </p:nvSpPr>
        <p:spPr bwMode="auto">
          <a:xfrm>
            <a:off x="3888377" y="1088610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0" name="原创设计师QQ598969553      _7"/>
          <p:cNvSpPr>
            <a:spLocks/>
          </p:cNvSpPr>
          <p:nvPr/>
        </p:nvSpPr>
        <p:spPr bwMode="auto">
          <a:xfrm>
            <a:off x="6016025" y="18803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21" name="原创设计师QQ598969553      _8"/>
          <p:cNvSpPr>
            <a:spLocks/>
          </p:cNvSpPr>
          <p:nvPr/>
        </p:nvSpPr>
        <p:spPr bwMode="auto">
          <a:xfrm>
            <a:off x="4753962" y="30531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2" name="原创设计师QQ598969553      _22"/>
          <p:cNvSpPr/>
          <p:nvPr/>
        </p:nvSpPr>
        <p:spPr bwMode="auto">
          <a:xfrm>
            <a:off x="5622880" y="26801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23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034480" y="18074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236936" y="592433"/>
            <a:ext cx="3710031" cy="40402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Наличие интеграционных механизмов</a:t>
            </a:r>
          </a:p>
          <a:p>
            <a:pPr fontAlgn="auto">
              <a:spcAft>
                <a:spcPts val="0"/>
              </a:spcAft>
            </a:pPr>
            <a:r>
              <a:rPr lang="ru-RU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Удобный функционал уведомлений различного типа (в системе и на эл.почте)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Диспетчеризация станков – отслеживание их состояний с возможностью распределения нагрузки и взаимозамены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Мониторинг заказов (существующих и новых)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Планирование производства выполнения заказов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Утверждение плана производства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Автоматическое и ручное перераспределение заказов при выходе из строя оборудования (с учетом его типа и типа заказа)</a:t>
            </a:r>
          </a:p>
          <a:p>
            <a:pPr fontAlgn="auto">
              <a:spcAft>
                <a:spcPts val="0"/>
              </a:spcAft>
            </a:pPr>
            <a:r>
              <a:rPr lang="ru-RU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Передача электронной заявки на ремонт оборудования</a:t>
            </a:r>
          </a:p>
          <a:p>
            <a:pPr fontAlgn="auto">
              <a:spcAft>
                <a:spcPts val="0"/>
              </a:spcAft>
            </a:pP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pPr fontAlgn="auto">
              <a:spcAft>
                <a:spcPts val="0"/>
              </a:spcAft>
            </a:pP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9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299808" y="859458"/>
            <a:ext cx="1954958" cy="1642966"/>
          </a:xfrm>
        </p:spPr>
        <p:txBody>
          <a:bodyPr>
            <a:normAutofit/>
          </a:bodyPr>
          <a:lstStyle/>
          <a:p>
            <a:pPr algn="just"/>
            <a:r>
              <a:rPr lang="ru-RU" sz="1600" dirty="0" smtClean="0">
                <a:latin typeface="+mj-lt"/>
              </a:rPr>
              <a:t>Система масштабируется во всех направления путём увеличения мощностей оборудования</a:t>
            </a:r>
            <a:endParaRPr lang="ru-RU" sz="1600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18</a:t>
            </a:fld>
            <a:endParaRPr lang="zh-CN" altLang="en-US">
              <a:latin typeface="+mj-lt"/>
            </a:endParaRPr>
          </a:p>
        </p:txBody>
      </p:sp>
      <p:sp>
        <p:nvSpPr>
          <p:cNvPr id="5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6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2207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МАСШТАБИРУЕМОСТЬ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839" y="2316480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Горизонтальное масштабирование</a:t>
            </a:r>
            <a:endParaRPr lang="ru-RU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6714" y="3851958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Вертикальное масштабирование</a:t>
            </a:r>
            <a:endParaRPr lang="ru-RU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5"/>
          <a:stretch/>
        </p:blipFill>
        <p:spPr>
          <a:xfrm>
            <a:off x="457200" y="3031484"/>
            <a:ext cx="3595132" cy="8566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42570" r="19357"/>
          <a:stretch/>
        </p:blipFill>
        <p:spPr>
          <a:xfrm>
            <a:off x="3410902" y="464574"/>
            <a:ext cx="3113807" cy="19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19</a:t>
            </a:fld>
            <a:endParaRPr lang="zh-CN" altLang="en-US" dirty="0">
              <a:latin typeface="+mj-lt"/>
            </a:endParaRPr>
          </a:p>
        </p:txBody>
      </p:sp>
      <p:sp>
        <p:nvSpPr>
          <p:cNvPr id="6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949225" y="33179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" name="原创设计师QQ598969553      _1"/>
          <p:cNvSpPr/>
          <p:nvPr/>
        </p:nvSpPr>
        <p:spPr bwMode="auto">
          <a:xfrm>
            <a:off x="152402" y="11418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8" name="原创设计师QQ598969553      _2"/>
          <p:cNvSpPr>
            <a:spLocks/>
          </p:cNvSpPr>
          <p:nvPr/>
        </p:nvSpPr>
        <p:spPr bwMode="auto">
          <a:xfrm>
            <a:off x="227411" y="2832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9" name="原创设计师QQ598969553      _5"/>
          <p:cNvSpPr>
            <a:spLocks noChangeArrowheads="1"/>
          </p:cNvSpPr>
          <p:nvPr/>
        </p:nvSpPr>
        <p:spPr bwMode="auto">
          <a:xfrm>
            <a:off x="490538" y="260631"/>
            <a:ext cx="2492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ПЕРСПЕКТИВЫ РАЗВИТИЯ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原创设计师QQ598969553      _6"/>
          <p:cNvSpPr>
            <a:spLocks noChangeArrowheads="1"/>
          </p:cNvSpPr>
          <p:nvPr/>
        </p:nvSpPr>
        <p:spPr bwMode="auto">
          <a:xfrm>
            <a:off x="4040777" y="1241010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1" name="原创设计师QQ598969553      _7"/>
          <p:cNvSpPr>
            <a:spLocks/>
          </p:cNvSpPr>
          <p:nvPr/>
        </p:nvSpPr>
        <p:spPr bwMode="auto">
          <a:xfrm>
            <a:off x="6168425" y="20327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12" name="原创设计师QQ598969553      _8"/>
          <p:cNvSpPr>
            <a:spLocks/>
          </p:cNvSpPr>
          <p:nvPr/>
        </p:nvSpPr>
        <p:spPr bwMode="auto">
          <a:xfrm>
            <a:off x="4906362" y="32055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3" name="原创设计师QQ598969553      _22"/>
          <p:cNvSpPr/>
          <p:nvPr/>
        </p:nvSpPr>
        <p:spPr bwMode="auto">
          <a:xfrm>
            <a:off x="5775280" y="28325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4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186880" y="19598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15" name="Объект 3"/>
          <p:cNvSpPr txBox="1">
            <a:spLocks/>
          </p:cNvSpPr>
          <p:nvPr/>
        </p:nvSpPr>
        <p:spPr>
          <a:xfrm>
            <a:off x="389336" y="744833"/>
            <a:ext cx="3710031" cy="404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Расширение типов уведомлений (изменение времени выполнения заказа, критическое состояние оборудования и т.п.)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Режим формирования отчетности (составление плановой и отчетной документации, контроль документов, сопровождающих процесс производства, анализ отклонений между плановым и фактическим показателями)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Формирование графиков планового обслуживания оборудования для минимизации рисков поломок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Реализация нового канала уведомлений по СМС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22">
            <a:extLst>
              <a:ext uri="{FF2B5EF4-FFF2-40B4-BE49-F238E27FC236}">
                <a16:creationId xmlns:a16="http://schemas.microsoft.com/office/drawing/2014/main" id="{5C826EE7-1FAA-4ABF-A5FD-A872B0916182}"/>
              </a:ext>
            </a:extLst>
          </p:cNvPr>
          <p:cNvSpPr/>
          <p:nvPr/>
        </p:nvSpPr>
        <p:spPr bwMode="auto">
          <a:xfrm>
            <a:off x="4827374" y="4054997"/>
            <a:ext cx="407266" cy="8109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62" name="原创设计师QQ598969553      _1"/>
          <p:cNvSpPr/>
          <p:nvPr/>
        </p:nvSpPr>
        <p:spPr>
          <a:xfrm>
            <a:off x="2628900" y="1123114"/>
            <a:ext cx="4739341" cy="4058891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 dirty="0">
              <a:latin typeface="+mj-lt"/>
            </a:endParaRPr>
          </a:p>
        </p:txBody>
      </p:sp>
      <p:sp>
        <p:nvSpPr>
          <p:cNvPr id="71" name="原创设计师QQ598969553      _6"/>
          <p:cNvSpPr>
            <a:spLocks/>
          </p:cNvSpPr>
          <p:nvPr/>
        </p:nvSpPr>
        <p:spPr bwMode="auto">
          <a:xfrm>
            <a:off x="5810447" y="1429104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176214" y="748502"/>
            <a:ext cx="5107482" cy="224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Проблемы: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высокая нагрузка на начальника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высокие временные издержки вследствие ручного управления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и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спользование устаревших методов планирования и распределения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о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тсутствие мониторинга состояния станков</a:t>
            </a:r>
            <a:endParaRPr lang="ru-RU" altLang="zh-CN" sz="16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7" name="原创设计师QQ598969553      _22">
            <a:extLst>
              <a:ext uri="{FF2B5EF4-FFF2-40B4-BE49-F238E27FC236}">
                <a16:creationId xmlns:a16="http://schemas.microsoft.com/office/drawing/2014/main" id="{755B13AF-B717-48D7-9730-6EF8059D1505}"/>
              </a:ext>
            </a:extLst>
          </p:cNvPr>
          <p:cNvSpPr/>
          <p:nvPr/>
        </p:nvSpPr>
        <p:spPr bwMode="auto">
          <a:xfrm>
            <a:off x="5870597" y="1618018"/>
            <a:ext cx="283207" cy="56390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6085DC03-7A40-4EE9-BFA3-074E8823AC6E}"/>
              </a:ext>
            </a:extLst>
          </p:cNvPr>
          <p:cNvSpPr>
            <a:spLocks/>
          </p:cNvSpPr>
          <p:nvPr/>
        </p:nvSpPr>
        <p:spPr bwMode="auto">
          <a:xfrm>
            <a:off x="4891283" y="4250050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93C4A-A517-4DA4-91A4-7F16A7AE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</a:t>
            </a:fld>
            <a:endParaRPr lang="zh-CN" altLang="en-US">
              <a:latin typeface="+mj-lt"/>
            </a:endParaRPr>
          </a:p>
        </p:txBody>
      </p:sp>
      <p:sp>
        <p:nvSpPr>
          <p:cNvPr id="11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68155"/>
            <a:ext cx="302121" cy="60275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2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237225"/>
            <a:ext cx="202406" cy="40630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3582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2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ПРОБЛЕМА И РЕШЕНИЕ</a:t>
            </a:r>
            <a:endParaRPr lang="en-US" altLang="zh-CN" sz="2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原创设计师QQ598969553      _7"/>
          <p:cNvSpPr>
            <a:spLocks noChangeArrowheads="1"/>
          </p:cNvSpPr>
          <p:nvPr/>
        </p:nvSpPr>
        <p:spPr bwMode="auto">
          <a:xfrm>
            <a:off x="176214" y="3129700"/>
            <a:ext cx="3819786" cy="29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Решение: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 система управление производства</a:t>
            </a:r>
            <a:endParaRPr lang="ru-RU" altLang="zh-CN" sz="1600" b="1" u="sng" dirty="0" smtClean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0AFE89-02AB-4BA7-84E8-0485D548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20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B17A40B4-E9E1-4AE4-8A9C-370BEE3D4920}"/>
              </a:ext>
            </a:extLst>
          </p:cNvPr>
          <p:cNvSpPr/>
          <p:nvPr/>
        </p:nvSpPr>
        <p:spPr>
          <a:xfrm>
            <a:off x="236937" y="1443103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1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 ИМПОРТОЗАМЕЩЕНИЕ</a:t>
            </a:r>
            <a:endParaRPr lang="en-US" sz="11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C85D0BA-7378-4AB9-9CBB-6450843C9C24}"/>
              </a:ext>
            </a:extLst>
          </p:cNvPr>
          <p:cNvSpPr/>
          <p:nvPr/>
        </p:nvSpPr>
        <p:spPr>
          <a:xfrm>
            <a:off x="236937" y="2043178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СОКРАЩЕНИЕ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ВРЕМЕНИ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5" name="原创设计师QQ598969553      _3">
            <a:extLst>
              <a:ext uri="{FF2B5EF4-FFF2-40B4-BE49-F238E27FC236}">
                <a16:creationId xmlns:a16="http://schemas.microsoft.com/office/drawing/2014/main" id="{4F17491C-A4C1-4E04-A7D0-7097795FDF5F}"/>
              </a:ext>
            </a:extLst>
          </p:cNvPr>
          <p:cNvSpPr/>
          <p:nvPr/>
        </p:nvSpPr>
        <p:spPr>
          <a:xfrm>
            <a:off x="236937" y="2658730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ТЕХНОЛОГИЧЕСКИЙ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СТЕК</a:t>
            </a:r>
            <a:endParaRPr lang="en-US" sz="12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A486CB72-92EC-4AED-854A-CBEB51CFCC93}"/>
              </a:ext>
            </a:extLst>
          </p:cNvPr>
          <p:cNvSpPr/>
          <p:nvPr/>
        </p:nvSpPr>
        <p:spPr>
          <a:xfrm>
            <a:off x="236937" y="3299288"/>
            <a:ext cx="2474514" cy="48101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400" b="1" dirty="0" smtClean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МОНИТОРИНГ ОБОРУДОВАНИЯ</a:t>
            </a:r>
            <a:endParaRPr lang="en-US" sz="14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C6CED7C3-04DE-46E9-9776-0D2D52EA732D}"/>
              </a:ext>
            </a:extLst>
          </p:cNvPr>
          <p:cNvSpPr txBox="1">
            <a:spLocks/>
          </p:cNvSpPr>
          <p:nvPr/>
        </p:nvSpPr>
        <p:spPr>
          <a:xfrm>
            <a:off x="2711450" y="2031509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автоматизация узких мест производства позволяет сокращать время простоя оборудования и уменьшает потерю прибыли </a:t>
            </a: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0C103523-D50A-4DDF-B6F1-BA1EE583C085}"/>
              </a:ext>
            </a:extLst>
          </p:cNvPr>
          <p:cNvSpPr txBox="1">
            <a:spLocks/>
          </p:cNvSpPr>
          <p:nvPr/>
        </p:nvSpPr>
        <p:spPr>
          <a:xfrm>
            <a:off x="2711450" y="2733741"/>
            <a:ext cx="3471468" cy="3131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быстродействие, современность, масштабируемость, безопасность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9" name="原创设计师QQ598969553      _7">
            <a:extLst>
              <a:ext uri="{FF2B5EF4-FFF2-40B4-BE49-F238E27FC236}">
                <a16:creationId xmlns:a16="http://schemas.microsoft.com/office/drawing/2014/main" id="{4BC1BE74-BDEE-47E4-83FA-210E9B0434A4}"/>
              </a:ext>
            </a:extLst>
          </p:cNvPr>
          <p:cNvSpPr txBox="1">
            <a:spLocks/>
          </p:cNvSpPr>
          <p:nvPr/>
        </p:nvSpPr>
        <p:spPr>
          <a:xfrm>
            <a:off x="2711450" y="3325004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оптимизация ремонтных работ, повышение производительности оборудования, выявление групп, подверженных поломкам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4" name="原创设计师QQ598969553      _12">
            <a:extLst>
              <a:ext uri="{FF2B5EF4-FFF2-40B4-BE49-F238E27FC236}">
                <a16:creationId xmlns:a16="http://schemas.microsoft.com/office/drawing/2014/main" id="{90C7947F-D940-4EAF-A140-8B6B6AE5F4BA}"/>
              </a:ext>
            </a:extLst>
          </p:cNvPr>
          <p:cNvSpPr txBox="1">
            <a:spLocks/>
          </p:cNvSpPr>
          <p:nvPr/>
        </p:nvSpPr>
        <p:spPr>
          <a:xfrm>
            <a:off x="2711450" y="1527637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использование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open-source</a:t>
            </a: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 компонент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61146C7A-1B1E-40E2-ADB2-19A374846EA1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7" name="原创设计师QQ598969553      _2">
            <a:extLst>
              <a:ext uri="{FF2B5EF4-FFF2-40B4-BE49-F238E27FC236}">
                <a16:creationId xmlns:a16="http://schemas.microsoft.com/office/drawing/2014/main" id="{F948D01A-C5BB-4223-8401-7EFE40B31677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8" name="原创设计师QQ598969553      _5">
            <a:extLst>
              <a:ext uri="{FF2B5EF4-FFF2-40B4-BE49-F238E27FC236}">
                <a16:creationId xmlns:a16="http://schemas.microsoft.com/office/drawing/2014/main" id="{2AC3E25D-B130-4CF5-9B0F-A290A3C7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428271"/>
            <a:ext cx="23259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ЭФФЕКТ ОТ ВНЕДРЕНИЯ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7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9CC0F1-300A-410F-90B3-7BEB51E2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21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8D8D15DC-4CD2-4322-9154-359B384DA369}"/>
              </a:ext>
            </a:extLst>
          </p:cNvPr>
          <p:cNvSpPr/>
          <p:nvPr/>
        </p:nvSpPr>
        <p:spPr bwMode="auto">
          <a:xfrm>
            <a:off x="2" y="730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A277884-28AA-44BE-81BC-7D82B83CB1B6}"/>
              </a:ext>
            </a:extLst>
          </p:cNvPr>
          <p:cNvSpPr>
            <a:spLocks/>
          </p:cNvSpPr>
          <p:nvPr/>
        </p:nvSpPr>
        <p:spPr bwMode="auto">
          <a:xfrm>
            <a:off x="75011" y="2420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9A83-5A38-4FC8-BE2D-FB036032D904}"/>
              </a:ext>
            </a:extLst>
          </p:cNvPr>
          <p:cNvSpPr txBox="1"/>
          <p:nvPr/>
        </p:nvSpPr>
        <p:spPr>
          <a:xfrm>
            <a:off x="236936" y="567132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ВНЕДРЕНИЕ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4D262-690E-4E54-9E6D-1462E670169D}"/>
              </a:ext>
            </a:extLst>
          </p:cNvPr>
          <p:cNvSpPr txBox="1"/>
          <p:nvPr/>
        </p:nvSpPr>
        <p:spPr>
          <a:xfrm>
            <a:off x="495300" y="917592"/>
            <a:ext cx="3444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Необходимые ресурсы:</a:t>
            </a:r>
          </a:p>
          <a:p>
            <a:r>
              <a:rPr lang="ru-RU" sz="1400" dirty="0" smtClean="0">
                <a:latin typeface="+mj-lt"/>
              </a:rPr>
              <a:t>1 системный администратор</a:t>
            </a:r>
          </a:p>
          <a:p>
            <a:r>
              <a:rPr lang="ru-RU" sz="1400" dirty="0" smtClean="0">
                <a:latin typeface="+mj-lt"/>
              </a:rPr>
              <a:t>Рабочее место с </a:t>
            </a:r>
            <a:r>
              <a:rPr lang="ru-RU" sz="1400" dirty="0" smtClean="0">
                <a:latin typeface="+mj-lt"/>
              </a:rPr>
              <a:t>ПК</a:t>
            </a:r>
            <a:endParaRPr lang="ru-RU" sz="1400" dirty="0" smtClean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AF3D-328D-42F7-B3EB-3170DE7CA854}"/>
              </a:ext>
            </a:extLst>
          </p:cNvPr>
          <p:cNvSpPr txBox="1"/>
          <p:nvPr/>
        </p:nvSpPr>
        <p:spPr>
          <a:xfrm>
            <a:off x="236936" y="1809775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СОПРОВОЖДЕНИЕ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3C009-0277-4842-9816-514DDC2D90BB}"/>
              </a:ext>
            </a:extLst>
          </p:cNvPr>
          <p:cNvSpPr txBox="1"/>
          <p:nvPr/>
        </p:nvSpPr>
        <p:spPr>
          <a:xfrm>
            <a:off x="495300" y="2160235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Бесплатно на момент внедрения 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265178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ЭКСПЛУАТАЦИЯ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3002247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Доработки системы при необходимости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3555354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 smtClean="0">
                <a:latin typeface="+mj-lt"/>
              </a:rPr>
              <a:t>Стоимость</a:t>
            </a:r>
            <a:endParaRPr lang="ru-RU" sz="1800" b="1" u="sng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3905814"/>
            <a:ext cx="5608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При покупке коробочной версии сопровождение бесплатно в течение 3 месяцев, далее по договорённости в зависимости от объёма предоставляемых услуг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3E9C38-F527-48B2-92B0-162C9F4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22</a:t>
            </a:fld>
            <a:endParaRPr lang="zh-CN" altLang="en-US">
              <a:latin typeface="+mj-lt"/>
            </a:endParaRPr>
          </a:p>
        </p:txBody>
      </p:sp>
      <p:pic>
        <p:nvPicPr>
          <p:cNvPr id="3" name="原创设计师QQ598969553      _1">
            <a:extLst>
              <a:ext uri="{FF2B5EF4-FFF2-40B4-BE49-F238E27FC236}">
                <a16:creationId xmlns:a16="http://schemas.microsoft.com/office/drawing/2014/main" id="{939DAD36-4F42-43D8-A457-C2FC5D2E81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52" y="1663531"/>
            <a:ext cx="1622468" cy="161877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4" name="原创设计师QQ598969553      _2">
            <a:extLst>
              <a:ext uri="{FF2B5EF4-FFF2-40B4-BE49-F238E27FC236}">
                <a16:creationId xmlns:a16="http://schemas.microsoft.com/office/drawing/2014/main" id="{285F7635-BD3A-4B32-A1B4-FBB3631917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084" y="1674018"/>
            <a:ext cx="1622468" cy="1597798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D8CCE15E-5728-4D81-A588-34E0C2B2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00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Ванюшкин</a:t>
            </a: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Владислав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原创设计师QQ598969553      _1">
            <a:extLst>
              <a:ext uri="{FF2B5EF4-FFF2-40B4-BE49-F238E27FC236}">
                <a16:creationId xmlns:a16="http://schemas.microsoft.com/office/drawing/2014/main" id="{744D4D71-AA65-4F22-A2D1-DA910B6FE1C5}"/>
              </a:ext>
            </a:extLst>
          </p:cNvPr>
          <p:cNvSpPr/>
          <p:nvPr/>
        </p:nvSpPr>
        <p:spPr bwMode="auto">
          <a:xfrm>
            <a:off x="2" y="47994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15" name="原创设计师QQ598969553      _2">
            <a:extLst>
              <a:ext uri="{FF2B5EF4-FFF2-40B4-BE49-F238E27FC236}">
                <a16:creationId xmlns:a16="http://schemas.microsoft.com/office/drawing/2014/main" id="{00B6E5A8-A017-43CD-8326-559F94ADE29B}"/>
              </a:ext>
            </a:extLst>
          </p:cNvPr>
          <p:cNvSpPr>
            <a:spLocks/>
          </p:cNvSpPr>
          <p:nvPr/>
        </p:nvSpPr>
        <p:spPr bwMode="auto">
          <a:xfrm>
            <a:off x="75011" y="64901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16" name="原创设计师QQ598969553      _5">
            <a:extLst>
              <a:ext uri="{FF2B5EF4-FFF2-40B4-BE49-F238E27FC236}">
                <a16:creationId xmlns:a16="http://schemas.microsoft.com/office/drawing/2014/main" id="{2729E8F3-1BE4-4252-87AE-516DE0FF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626391"/>
            <a:ext cx="10163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КОМАНДА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2D9B8-3051-446B-A3B6-2FE34376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17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 err="1">
                <a:solidFill>
                  <a:srgbClr val="000000"/>
                </a:solidFill>
                <a:latin typeface="+mj-lt"/>
              </a:rPr>
              <a:t>Бажин</a:t>
            </a:r>
            <a:endParaRPr lang="ru-RU" altLang="zh-CN" sz="1100" dirty="0">
              <a:solidFill>
                <a:srgbClr val="000000"/>
              </a:solidFill>
              <a:latin typeface="+mj-lt"/>
            </a:endParaRP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Андрей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BA26DAD0-D8D0-4F52-8A5A-E1D7CB7B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846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Шкерина</a:t>
            </a:r>
          </a:p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Ольга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1D7A9-0B72-466E-A6AA-CE3E0949D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11692" r="8450" b="27701"/>
          <a:stretch/>
        </p:blipFill>
        <p:spPr>
          <a:xfrm>
            <a:off x="236936" y="1444487"/>
            <a:ext cx="2148455" cy="209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80AFF1-2ED2-40DF-B013-054677A8D1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23744" r="40887" b="30084"/>
          <a:stretch/>
        </p:blipFill>
        <p:spPr>
          <a:xfrm>
            <a:off x="4671391" y="1444487"/>
            <a:ext cx="2106399" cy="1982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F9DE1F-F904-4F69-A709-746B3642E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97" y="479942"/>
            <a:ext cx="2946894" cy="29468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6" t="26737" r="15596" b="34208"/>
          <a:stretch/>
        </p:blipFill>
        <p:spPr>
          <a:xfrm>
            <a:off x="2426324" y="1341401"/>
            <a:ext cx="2180620" cy="21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8339"/>
          <a:stretch/>
        </p:blipFill>
        <p:spPr>
          <a:xfrm>
            <a:off x="0" y="685444"/>
            <a:ext cx="3000375" cy="4435196"/>
          </a:xfrm>
          <a:prstGeom prst="rect">
            <a:avLst/>
          </a:prstGeom>
        </p:spPr>
      </p:pic>
      <p:sp>
        <p:nvSpPr>
          <p:cNvPr id="2" name="原创设计师QQ598969553      _7"/>
          <p:cNvSpPr>
            <a:spLocks noChangeShapeType="1"/>
          </p:cNvSpPr>
          <p:nvPr/>
        </p:nvSpPr>
        <p:spPr bwMode="auto">
          <a:xfrm>
            <a:off x="2618186" y="2516623"/>
            <a:ext cx="22145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975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原创设计师QQ598969553      _8"/>
          <p:cNvSpPr>
            <a:spLocks noChangeArrowheads="1"/>
          </p:cNvSpPr>
          <p:nvPr/>
        </p:nvSpPr>
        <p:spPr bwMode="auto">
          <a:xfrm>
            <a:off x="2618186" y="2579726"/>
            <a:ext cx="2450771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750" dirty="0">
                <a:solidFill>
                  <a:srgbClr val="53585E"/>
                </a:solidFill>
                <a:latin typeface="+mj-lt"/>
                <a:ea typeface="微软雅黑" pitchFamily="34" charset="-122"/>
                <a:cs typeface="Arial" charset="0"/>
              </a:rPr>
              <a:t>ФГУП ПСЗ 2023</a:t>
            </a:r>
            <a:endParaRPr lang="zh-CN" altLang="en-US" sz="750" dirty="0">
              <a:solidFill>
                <a:srgbClr val="53585E"/>
              </a:solidFill>
              <a:latin typeface="+mj-lt"/>
              <a:ea typeface="微软雅黑" pitchFamily="34" charset="-122"/>
              <a:cs typeface="Arial" charset="0"/>
            </a:endParaRPr>
          </a:p>
        </p:txBody>
      </p:sp>
      <p:sp>
        <p:nvSpPr>
          <p:cNvPr id="4" name="原创设计师QQ598969553      _12"/>
          <p:cNvSpPr>
            <a:spLocks noChangeArrowheads="1"/>
          </p:cNvSpPr>
          <p:nvPr/>
        </p:nvSpPr>
        <p:spPr bwMode="auto">
          <a:xfrm>
            <a:off x="2619376" y="1886829"/>
            <a:ext cx="316519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altLang="zh-CN" sz="4000" b="1" dirty="0">
                <a:solidFill>
                  <a:schemeClr val="accent1"/>
                </a:solidFill>
                <a:latin typeface="+mj-lt"/>
                <a:ea typeface="微软雅黑" pitchFamily="34" charset="-122"/>
                <a:cs typeface="宋体" charset="-122"/>
              </a:rPr>
              <a:t>Спасибо!</a:t>
            </a:r>
            <a:endParaRPr lang="en-US" altLang="zh-CN" sz="4000" b="1" dirty="0">
              <a:solidFill>
                <a:schemeClr val="accent1"/>
              </a:solidFill>
              <a:latin typeface="+mj-lt"/>
              <a:ea typeface="微软雅黑" pitchFamily="34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281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770186-F788-4191-897C-992AC20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3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259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ОБЪЕКТ АВТОМАТИЗАЦИИ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98" y="653005"/>
            <a:ext cx="2678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После проведения </a:t>
            </a:r>
            <a:r>
              <a:rPr lang="ru-RU" dirty="0" err="1" smtClean="0">
                <a:latin typeface="+mj-lt"/>
              </a:rPr>
              <a:t>предпроектного</a:t>
            </a:r>
            <a:r>
              <a:rPr lang="ru-RU" dirty="0" smtClean="0">
                <a:latin typeface="+mj-lt"/>
              </a:rPr>
              <a:t> исследования объектом автоматизации был выбран процесс планирования загрузки производства и распределения заказов по станкам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81"/>
          <a:stretch/>
        </p:blipFill>
        <p:spPr>
          <a:xfrm>
            <a:off x="462258" y="519065"/>
            <a:ext cx="3418542" cy="45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A52DEA0C-659A-4186-8A4F-DF5EEE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7" y="519066"/>
            <a:ext cx="6621063" cy="132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Главной ролью системы является «Начальник производства». 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Авторизация осуществляется путем ввода логина и пароля в соответствующие поля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0EBA4E-2C21-4676-ABDE-DDF895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4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554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РОЛИ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860" b="6719"/>
          <a:stretch/>
        </p:blipFill>
        <p:spPr>
          <a:xfrm>
            <a:off x="338138" y="1913805"/>
            <a:ext cx="6149577" cy="28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49CAA-77F8-43F3-A895-3A122DE2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5</a:t>
            </a:fld>
            <a:endParaRPr lang="zh-CN" altLang="en-US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407" y="3907552"/>
            <a:ext cx="645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Главное окно системы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882359"/>
            <a:ext cx="6365185" cy="29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38138" y="866298"/>
            <a:ext cx="6207441" cy="390096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>
                <a:latin typeface="+mj-lt"/>
              </a:rPr>
              <a:t>Просмотр всех заявок</a:t>
            </a:r>
          </a:p>
          <a:p>
            <a:pPr algn="just"/>
            <a:r>
              <a:rPr lang="ru-RU" dirty="0" smtClean="0">
                <a:latin typeface="+mj-lt"/>
              </a:rPr>
              <a:t>Утверждение плана производства заказа</a:t>
            </a:r>
          </a:p>
          <a:p>
            <a:pPr algn="just"/>
            <a:r>
              <a:rPr lang="ru-RU" dirty="0" smtClean="0">
                <a:latin typeface="+mj-lt"/>
              </a:rPr>
              <a:t>Мониторинг имеющегося оборудования</a:t>
            </a:r>
          </a:p>
          <a:p>
            <a:pPr algn="just"/>
            <a:r>
              <a:rPr lang="ru-RU" dirty="0" smtClean="0">
                <a:latin typeface="+mj-lt"/>
              </a:rPr>
              <a:t>Уведомления различного типа (о поступлении новых заявок и поломке оборудования, в </a:t>
            </a:r>
            <a:r>
              <a:rPr lang="ru-RU" dirty="0" err="1" smtClean="0">
                <a:latin typeface="+mj-lt"/>
              </a:rPr>
              <a:t>т.ч</a:t>
            </a:r>
            <a:r>
              <a:rPr lang="ru-RU" dirty="0" smtClean="0">
                <a:latin typeface="+mj-lt"/>
              </a:rPr>
              <a:t>. на </a:t>
            </a:r>
            <a:r>
              <a:rPr lang="ru-RU" dirty="0" err="1" smtClean="0">
                <a:latin typeface="+mj-lt"/>
              </a:rPr>
              <a:t>эл.почту</a:t>
            </a:r>
            <a:r>
              <a:rPr lang="ru-RU" dirty="0" smtClean="0">
                <a:latin typeface="+mj-lt"/>
              </a:rPr>
              <a:t>)</a:t>
            </a:r>
          </a:p>
          <a:p>
            <a:pPr algn="just"/>
            <a:r>
              <a:rPr lang="ru-RU" dirty="0" smtClean="0">
                <a:latin typeface="+mj-lt"/>
              </a:rPr>
              <a:t>Просмотр очереди заказов на конкретном оборудовании</a:t>
            </a:r>
          </a:p>
          <a:p>
            <a:pPr algn="just"/>
            <a:r>
              <a:rPr lang="ru-RU" dirty="0" smtClean="0">
                <a:latin typeface="+mj-lt"/>
              </a:rPr>
              <a:t>Просмотр всех уведомлений (в </a:t>
            </a:r>
            <a:r>
              <a:rPr lang="ru-RU" dirty="0" err="1" smtClean="0">
                <a:latin typeface="+mj-lt"/>
              </a:rPr>
              <a:t>т.ч</a:t>
            </a:r>
            <a:r>
              <a:rPr lang="ru-RU" dirty="0" smtClean="0">
                <a:latin typeface="+mj-lt"/>
              </a:rPr>
              <a:t>. уже просмотренных ранее)</a:t>
            </a:r>
          </a:p>
          <a:p>
            <a:pPr algn="just"/>
            <a:r>
              <a:rPr lang="ru-RU" dirty="0" smtClean="0">
                <a:latin typeface="+mj-lt"/>
              </a:rPr>
              <a:t>Просмотр полного времени выполнения заказа</a:t>
            </a:r>
          </a:p>
          <a:p>
            <a:pPr algn="just"/>
            <a:r>
              <a:rPr lang="ru-RU" dirty="0" smtClean="0">
                <a:latin typeface="+mj-lt"/>
              </a:rPr>
              <a:t>Автоматическое закрытие заказа при полном его выполнении</a:t>
            </a:r>
          </a:p>
          <a:p>
            <a:pPr algn="just"/>
            <a:endParaRPr lang="ru-RU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6</a:t>
            </a:fld>
            <a:endParaRPr lang="zh-CN" altLang="en-US">
              <a:latin typeface="+mj-lt"/>
            </a:endParaRPr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>
              <a:latin typeface="+mj-lt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>
              <a:latin typeface="+mj-lt"/>
            </a:endParaRPr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8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7</a:t>
            </a:fld>
            <a:endParaRPr lang="zh-CN" altLang="en-US">
              <a:latin typeface="+mj-lt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365726"/>
            <a:ext cx="43241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199272"/>
            <a:ext cx="325040" cy="32504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18552" y="475183"/>
            <a:ext cx="1116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всех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976" b="5567"/>
          <a:stretch/>
        </p:blipFill>
        <p:spPr>
          <a:xfrm>
            <a:off x="392717" y="981808"/>
            <a:ext cx="5771863" cy="2677056"/>
          </a:xfrm>
          <a:prstGeom prst="rect">
            <a:avLst/>
          </a:prstGeom>
        </p:spPr>
      </p:pic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0153" y="3812993"/>
            <a:ext cx="570980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У каждого заказа всегда установлен один из нескольких статусов:</a:t>
            </a:r>
          </a:p>
          <a:p>
            <a:r>
              <a:rPr lang="ru-RU" dirty="0" smtClean="0">
                <a:latin typeface="+mj-lt"/>
              </a:rPr>
              <a:t>В ожидании</a:t>
            </a:r>
          </a:p>
          <a:p>
            <a:r>
              <a:rPr lang="ru-RU" dirty="0" smtClean="0">
                <a:latin typeface="+mj-lt"/>
              </a:rPr>
              <a:t>В работе</a:t>
            </a:r>
          </a:p>
          <a:p>
            <a:r>
              <a:rPr lang="ru-RU" dirty="0" smtClean="0">
                <a:latin typeface="+mj-lt"/>
              </a:rPr>
              <a:t>Сломан</a:t>
            </a:r>
          </a:p>
          <a:p>
            <a:r>
              <a:rPr lang="ru-RU" dirty="0" smtClean="0">
                <a:latin typeface="+mj-lt"/>
              </a:rPr>
              <a:t>В ремонте</a:t>
            </a:r>
          </a:p>
          <a:p>
            <a:r>
              <a:rPr lang="ru-RU" dirty="0" smtClean="0">
                <a:latin typeface="+mj-lt"/>
              </a:rPr>
              <a:t>Неизвестное состояние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696" y="19927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8</a:t>
            </a:fld>
            <a:endParaRPr lang="zh-CN" altLang="en-US">
              <a:latin typeface="+mj-lt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563846"/>
            <a:ext cx="418437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3973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520812" y="673303"/>
            <a:ext cx="1356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Оповещения о новых заказах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65574" t="12007" r="-1" b="10540"/>
          <a:stretch/>
        </p:blipFill>
        <p:spPr>
          <a:xfrm>
            <a:off x="164592" y="1165746"/>
            <a:ext cx="2176271" cy="27541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2" y="2962656"/>
            <a:ext cx="3896247" cy="1334926"/>
          </a:xfrm>
          <a:prstGeom prst="rect">
            <a:avLst/>
          </a:prstGeom>
        </p:spPr>
      </p:pic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890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993" y="1328701"/>
            <a:ext cx="3854528" cy="1321224"/>
          </a:xfrm>
          <a:prstGeom prst="rect">
            <a:avLst/>
          </a:prstGeom>
        </p:spPr>
      </p:pic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217" y="3973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1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>
                <a:latin typeface="+mj-lt"/>
              </a:rPr>
              <a:pPr/>
              <a:t>9</a:t>
            </a:fld>
            <a:endParaRPr lang="zh-CN" altLang="en-US">
              <a:latin typeface="+mj-lt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504314"/>
            <a:ext cx="4194534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337860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999602" y="613771"/>
            <a:ext cx="1461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Распределение заказов на станки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9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104" y="337860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6" y="1324869"/>
            <a:ext cx="6611742" cy="31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www.home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4951</TotalTime>
  <Words>645</Words>
  <Application>Microsoft Office PowerPoint</Application>
  <PresentationFormat>Произвольный</PresentationFormat>
  <Paragraphs>211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Calibri</vt:lpstr>
      <vt:lpstr>STXihei</vt:lpstr>
      <vt:lpstr>Calibri Light</vt:lpstr>
      <vt:lpstr>宋体</vt:lpstr>
      <vt:lpstr>微软雅黑</vt:lpstr>
      <vt:lpstr>Arial</vt:lpstr>
      <vt:lpstr>STXihei</vt:lpstr>
      <vt:lpstr>等线</vt:lpstr>
      <vt:lpstr>www.homeppt.com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欧美商务</dc:title>
  <dc:creator>第一PPT模板网：www.1ppt.com</dc:creator>
  <cp:keywords>第一PPT www.1ppt.com</cp:keywords>
  <cp:lastModifiedBy>Ольга Шкерина</cp:lastModifiedBy>
  <cp:revision>367</cp:revision>
  <dcterms:created xsi:type="dcterms:W3CDTF">2015-04-07T15:42:54Z</dcterms:created>
  <dcterms:modified xsi:type="dcterms:W3CDTF">2023-03-18T20:22:51Z</dcterms:modified>
</cp:coreProperties>
</file>